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1810" r:id="rId2"/>
    <p:sldId id="1811" r:id="rId3"/>
    <p:sldId id="1816" r:id="rId4"/>
    <p:sldId id="1817" r:id="rId5"/>
    <p:sldId id="1818" r:id="rId6"/>
    <p:sldId id="1819" r:id="rId7"/>
    <p:sldId id="1821" r:id="rId8"/>
    <p:sldId id="1820" r:id="rId9"/>
    <p:sldId id="1815" r:id="rId1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57" autoAdjust="0"/>
    <p:restoredTop sz="74899" autoAdjust="0"/>
  </p:normalViewPr>
  <p:slideViewPr>
    <p:cSldViewPr showGuides="1">
      <p:cViewPr varScale="1">
        <p:scale>
          <a:sx n="67" d="100"/>
          <a:sy n="67" d="100"/>
        </p:scale>
        <p:origin x="2304" y="52"/>
      </p:cViewPr>
      <p:guideLst>
        <p:guide orient="horz" pos="2160"/>
        <p:guide pos="2880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B03C2C6-D68B-F412-B246-C51CD47FFF7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1B7A35-21D7-08EC-CE2D-D96B654A3CA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1633A6CE-7B17-4460-9819-93C680FC4F07}" type="datetimeFigureOut">
              <a:rPr lang="en-US"/>
              <a:pPr>
                <a:defRPr/>
              </a:pPr>
              <a:t>11/27/2023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A5FD3FF1-BE47-10FC-A058-126DB2BC71B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FB5CC354-4AAC-38EB-CD5F-87B7A335A9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2ABB81-C84B-07E1-2954-839926200A4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D60AAF-54EF-D527-2A27-334167B475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A9BA5DF-A5D9-4625-926E-B0523E53DBD3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06" name="Rectangle 7">
            <a:extLst>
              <a:ext uri="{FF2B5EF4-FFF2-40B4-BE49-F238E27FC236}">
                <a16:creationId xmlns:a16="http://schemas.microsoft.com/office/drawing/2014/main" id="{FFD3B6E2-F6D9-B066-2225-44E6049F956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FFDEDDD9-4E97-4E75-88F8-2FD514F08BA4}" type="slidenum">
              <a:rPr lang="en-US" altLang="zh-CN">
                <a:solidFill>
                  <a:srgbClr val="000000"/>
                </a:solidFill>
              </a:rPr>
              <a:pPr/>
              <a:t>2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251907" name="Rectangle 2">
            <a:extLst>
              <a:ext uri="{FF2B5EF4-FFF2-40B4-BE49-F238E27FC236}">
                <a16:creationId xmlns:a16="http://schemas.microsoft.com/office/drawing/2014/main" id="{A570B73D-9B3B-50AD-C196-32573BED661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1908" name="Rectangle 3">
            <a:extLst>
              <a:ext uri="{FF2B5EF4-FFF2-40B4-BE49-F238E27FC236}">
                <a16:creationId xmlns:a16="http://schemas.microsoft.com/office/drawing/2014/main" id="{8A4B3CC5-C20C-09F1-85A1-EDC9DC1A777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9915010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06" name="Rectangle 7">
            <a:extLst>
              <a:ext uri="{FF2B5EF4-FFF2-40B4-BE49-F238E27FC236}">
                <a16:creationId xmlns:a16="http://schemas.microsoft.com/office/drawing/2014/main" id="{FFD3B6E2-F6D9-B066-2225-44E6049F956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FFDEDDD9-4E97-4E75-88F8-2FD514F08BA4}" type="slidenum">
              <a:rPr lang="en-US" altLang="zh-CN">
                <a:solidFill>
                  <a:srgbClr val="000000"/>
                </a:solidFill>
              </a:rPr>
              <a:pPr/>
              <a:t>3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251907" name="Rectangle 2">
            <a:extLst>
              <a:ext uri="{FF2B5EF4-FFF2-40B4-BE49-F238E27FC236}">
                <a16:creationId xmlns:a16="http://schemas.microsoft.com/office/drawing/2014/main" id="{A570B73D-9B3B-50AD-C196-32573BED661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1908" name="Rectangle 3">
            <a:extLst>
              <a:ext uri="{FF2B5EF4-FFF2-40B4-BE49-F238E27FC236}">
                <a16:creationId xmlns:a16="http://schemas.microsoft.com/office/drawing/2014/main" id="{8A4B3CC5-C20C-09F1-85A1-EDC9DC1A777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158738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06" name="Rectangle 7">
            <a:extLst>
              <a:ext uri="{FF2B5EF4-FFF2-40B4-BE49-F238E27FC236}">
                <a16:creationId xmlns:a16="http://schemas.microsoft.com/office/drawing/2014/main" id="{FFD3B6E2-F6D9-B066-2225-44E6049F956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FFDEDDD9-4E97-4E75-88F8-2FD514F08BA4}" type="slidenum">
              <a:rPr lang="en-US" altLang="zh-CN">
                <a:solidFill>
                  <a:srgbClr val="000000"/>
                </a:solidFill>
              </a:rPr>
              <a:pPr/>
              <a:t>4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251907" name="Rectangle 2">
            <a:extLst>
              <a:ext uri="{FF2B5EF4-FFF2-40B4-BE49-F238E27FC236}">
                <a16:creationId xmlns:a16="http://schemas.microsoft.com/office/drawing/2014/main" id="{A570B73D-9B3B-50AD-C196-32573BED661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1908" name="Rectangle 3">
            <a:extLst>
              <a:ext uri="{FF2B5EF4-FFF2-40B4-BE49-F238E27FC236}">
                <a16:creationId xmlns:a16="http://schemas.microsoft.com/office/drawing/2014/main" id="{8A4B3CC5-C20C-09F1-85A1-EDC9DC1A777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5423405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06" name="Rectangle 7">
            <a:extLst>
              <a:ext uri="{FF2B5EF4-FFF2-40B4-BE49-F238E27FC236}">
                <a16:creationId xmlns:a16="http://schemas.microsoft.com/office/drawing/2014/main" id="{FFD3B6E2-F6D9-B066-2225-44E6049F956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FFDEDDD9-4E97-4E75-88F8-2FD514F08BA4}" type="slidenum">
              <a:rPr lang="en-US" altLang="zh-CN">
                <a:solidFill>
                  <a:srgbClr val="000000"/>
                </a:solidFill>
              </a:rPr>
              <a:pPr/>
              <a:t>5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251907" name="Rectangle 2">
            <a:extLst>
              <a:ext uri="{FF2B5EF4-FFF2-40B4-BE49-F238E27FC236}">
                <a16:creationId xmlns:a16="http://schemas.microsoft.com/office/drawing/2014/main" id="{A570B73D-9B3B-50AD-C196-32573BED661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1908" name="Rectangle 3">
            <a:extLst>
              <a:ext uri="{FF2B5EF4-FFF2-40B4-BE49-F238E27FC236}">
                <a16:creationId xmlns:a16="http://schemas.microsoft.com/office/drawing/2014/main" id="{8A4B3CC5-C20C-09F1-85A1-EDC9DC1A777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0258351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06" name="Rectangle 7">
            <a:extLst>
              <a:ext uri="{FF2B5EF4-FFF2-40B4-BE49-F238E27FC236}">
                <a16:creationId xmlns:a16="http://schemas.microsoft.com/office/drawing/2014/main" id="{FFD3B6E2-F6D9-B066-2225-44E6049F956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FFDEDDD9-4E97-4E75-88F8-2FD514F08BA4}" type="slidenum">
              <a:rPr lang="en-US" altLang="zh-CN">
                <a:solidFill>
                  <a:srgbClr val="000000"/>
                </a:solidFill>
              </a:rPr>
              <a:pPr/>
              <a:t>6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251907" name="Rectangle 2">
            <a:extLst>
              <a:ext uri="{FF2B5EF4-FFF2-40B4-BE49-F238E27FC236}">
                <a16:creationId xmlns:a16="http://schemas.microsoft.com/office/drawing/2014/main" id="{A570B73D-9B3B-50AD-C196-32573BED661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1908" name="Rectangle 3">
            <a:extLst>
              <a:ext uri="{FF2B5EF4-FFF2-40B4-BE49-F238E27FC236}">
                <a16:creationId xmlns:a16="http://schemas.microsoft.com/office/drawing/2014/main" id="{8A4B3CC5-C20C-09F1-85A1-EDC9DC1A777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6785618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06" name="Rectangle 7">
            <a:extLst>
              <a:ext uri="{FF2B5EF4-FFF2-40B4-BE49-F238E27FC236}">
                <a16:creationId xmlns:a16="http://schemas.microsoft.com/office/drawing/2014/main" id="{FFD3B6E2-F6D9-B066-2225-44E6049F956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FFDEDDD9-4E97-4E75-88F8-2FD514F08BA4}" type="slidenum">
              <a:rPr lang="en-US" altLang="zh-CN">
                <a:solidFill>
                  <a:srgbClr val="000000"/>
                </a:solidFill>
              </a:rPr>
              <a:pPr/>
              <a:t>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251907" name="Rectangle 2">
            <a:extLst>
              <a:ext uri="{FF2B5EF4-FFF2-40B4-BE49-F238E27FC236}">
                <a16:creationId xmlns:a16="http://schemas.microsoft.com/office/drawing/2014/main" id="{A570B73D-9B3B-50AD-C196-32573BED661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1908" name="Rectangle 3">
            <a:extLst>
              <a:ext uri="{FF2B5EF4-FFF2-40B4-BE49-F238E27FC236}">
                <a16:creationId xmlns:a16="http://schemas.microsoft.com/office/drawing/2014/main" id="{8A4B3CC5-C20C-09F1-85A1-EDC9DC1A777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9546237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06" name="Rectangle 7">
            <a:extLst>
              <a:ext uri="{FF2B5EF4-FFF2-40B4-BE49-F238E27FC236}">
                <a16:creationId xmlns:a16="http://schemas.microsoft.com/office/drawing/2014/main" id="{FFD3B6E2-F6D9-B066-2225-44E6049F956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FFDEDDD9-4E97-4E75-88F8-2FD514F08BA4}" type="slidenum">
              <a:rPr lang="en-US" altLang="zh-CN">
                <a:solidFill>
                  <a:srgbClr val="000000"/>
                </a:solidFill>
              </a:rPr>
              <a:pPr/>
              <a:t>8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251907" name="Rectangle 2">
            <a:extLst>
              <a:ext uri="{FF2B5EF4-FFF2-40B4-BE49-F238E27FC236}">
                <a16:creationId xmlns:a16="http://schemas.microsoft.com/office/drawing/2014/main" id="{A570B73D-9B3B-50AD-C196-32573BED661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1908" name="Rectangle 3">
            <a:extLst>
              <a:ext uri="{FF2B5EF4-FFF2-40B4-BE49-F238E27FC236}">
                <a16:creationId xmlns:a16="http://schemas.microsoft.com/office/drawing/2014/main" id="{8A4B3CC5-C20C-09F1-85A1-EDC9DC1A777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076659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26" name="Rectangle 7">
            <a:extLst>
              <a:ext uri="{FF2B5EF4-FFF2-40B4-BE49-F238E27FC236}">
                <a16:creationId xmlns:a16="http://schemas.microsoft.com/office/drawing/2014/main" id="{2737084E-DFEC-5D8F-27B3-ECF2AA030E6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BEDF9E87-A20F-46DA-9965-92337545A052}" type="slidenum">
              <a:rPr lang="en-US" altLang="zh-CN">
                <a:solidFill>
                  <a:srgbClr val="000000"/>
                </a:solidFill>
              </a:rPr>
              <a:pPr/>
              <a:t>9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257027" name="Rectangle 2">
            <a:extLst>
              <a:ext uri="{FF2B5EF4-FFF2-40B4-BE49-F238E27FC236}">
                <a16:creationId xmlns:a16="http://schemas.microsoft.com/office/drawing/2014/main" id="{6C5ECF87-095B-64ED-7BBC-39200E7764E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7028" name="Rectangle 3">
            <a:extLst>
              <a:ext uri="{FF2B5EF4-FFF2-40B4-BE49-F238E27FC236}">
                <a16:creationId xmlns:a16="http://schemas.microsoft.com/office/drawing/2014/main" id="{6306666D-7EE3-C3F0-88B0-DF0DA1E284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302922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%12white_backgrnd.jpg%20%20%20%20%20%20%20%20%20%20%20%20%20%20%20%20%20%20%20%20%20%20%20%20%20%20%20%20%20%20%20%20%20%20%20%20%20%20%20%20%20%20%20%20%200002EB97%0bKelli's%20Mac%20%20%20%20%20%20%20%20%20%20%20%20%20%20%20%20%20%20%20%20ABA78158:" TargetMode="Externa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571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5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8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30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00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722E12-2076-2B26-B99B-40FC3DEB8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A6EE52-CA13-4ADC-8EC0-C4787A0F4CEA}" type="datetimeFigureOut">
              <a:rPr lang="en-US"/>
              <a:pPr>
                <a:defRPr/>
              </a:pPr>
              <a:t>11/27/2023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CB5DAC-62F7-FD66-C845-7ED2EF6BE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0F213-F767-183A-01BC-72867A597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946D3A9-DCC2-46A7-A73E-2FA1CCDB6D8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86272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87949-277F-D66C-5E10-A58804DB4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B288E0-7760-4AD8-9695-A93FBF88E218}" type="datetimeFigureOut">
              <a:rPr lang="en-US"/>
              <a:pPr>
                <a:defRPr/>
              </a:pPr>
              <a:t>11/27/2023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47771-F86A-7A84-02CE-A794FD2FC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78B167-A083-48F2-05DB-EF5841AE5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93E51EE-8CF4-4BB5-90A3-AAA1289ECE14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29075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2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51E7B1-EEC3-AC14-6634-6880A6B60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6ABED1-CA78-4815-B92B-793D080D104D}" type="datetimeFigureOut">
              <a:rPr lang="en-US"/>
              <a:pPr>
                <a:defRPr/>
              </a:pPr>
              <a:t>11/27/2023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17CE6E-475F-ECF1-A969-246DBADE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E393D9-730C-19D2-2B0B-7590FCD98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39B37DA-8C61-4E70-81CF-D7A3E23F5D61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265392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white_backgrnd.jpg                                             0002EB97Kelli's Mac                    ABA78158:">
            <a:extLst>
              <a:ext uri="{FF2B5EF4-FFF2-40B4-BE49-F238E27FC236}">
                <a16:creationId xmlns:a16="http://schemas.microsoft.com/office/drawing/2014/main" id="{1314EFE5-D20F-4D26-8589-448205D06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AutoShape 3">
            <a:extLst>
              <a:ext uri="{FF2B5EF4-FFF2-40B4-BE49-F238E27FC236}">
                <a16:creationId xmlns:a16="http://schemas.microsoft.com/office/drawing/2014/main" id="{EA474CB0-6EE4-4AD0-B3B8-4C315DE29C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778" y="104779"/>
            <a:ext cx="8934449" cy="6648449"/>
          </a:xfrm>
          <a:prstGeom prst="roundRect">
            <a:avLst>
              <a:gd name="adj" fmla="val 12495"/>
            </a:avLst>
          </a:prstGeom>
          <a:noFill/>
          <a:ln w="19050" cmpd="thickThin">
            <a:solidFill>
              <a:srgbClr val="00206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lnSpc>
                <a:spcPct val="90000"/>
              </a:lnSpc>
              <a:defRPr/>
            </a:pPr>
            <a:endParaRPr lang="zh-CN" altLang="en-US" sz="10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78601685"/>
      </p:ext>
    </p:extLst>
  </p:cSld>
  <p:clrMapOvr>
    <a:masterClrMapping/>
  </p:clrMapOvr>
  <p:transition spd="slow" advTm="5000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245E9-062F-0DBB-4308-D8556C6EE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F652DC-2C19-49A7-B84B-725FCC023B74}" type="datetimeFigureOut">
              <a:rPr lang="en-US"/>
              <a:pPr>
                <a:defRPr/>
              </a:pPr>
              <a:t>11/27/2023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6BBF6-A395-EAA3-82BD-7143C055E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0E318C-000C-14F6-A489-D8FCD51F3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194DBC6-780A-4646-ABF7-5C899B389568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10383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</p:spPr>
        <p:txBody>
          <a:bodyPr anchor="t"/>
          <a:lstStyle>
            <a:lvl1pPr algn="l">
              <a:defRPr sz="225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CBFE1-B191-A0B4-4131-8421869A3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F07719-D5D0-426D-BE86-E4C6AF9ECE84}" type="datetimeFigureOut">
              <a:rPr lang="en-US"/>
              <a:pPr>
                <a:defRPr/>
              </a:pPr>
              <a:t>11/27/2023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10A11C-7A34-74E8-99B3-33A49767E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A31E5-4154-654C-DA74-9322CECDD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54CA048-B741-41A4-BF2F-0E8D045E749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39763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B384C1F-B60C-B48A-91B0-49CB5F165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CF11AF-2C4C-4656-8A73-0A77FDA5C666}" type="datetimeFigureOut">
              <a:rPr lang="en-US"/>
              <a:pPr>
                <a:defRPr/>
              </a:pPr>
              <a:t>11/27/2023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E9F9824-BAA6-B3CA-1990-AA14EEFE6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1DB8F84-82FD-658E-CC4E-DC11BB916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F6996A-0821-47D3-9B56-4A5F4A9D8F95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5305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851FE31-560D-6947-F1F7-97FD39C78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7D4FE2-8D8D-4B73-8D05-55519C46C8A4}" type="datetimeFigureOut">
              <a:rPr lang="en-US"/>
              <a:pPr>
                <a:defRPr/>
              </a:pPr>
              <a:t>11/27/2023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990B10D-C1E7-0766-A0CA-41AB03DE2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8617D2F-0049-5017-EB19-686C72A70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080CAD0-6028-4518-AAE4-CD717591CB0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31559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9DD740C-D9AE-B6D2-313E-34AC704CF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D41BD2-7BE0-4D77-9664-52DFAB63741C}" type="datetimeFigureOut">
              <a:rPr lang="en-US"/>
              <a:pPr>
                <a:defRPr/>
              </a:pPr>
              <a:t>11/27/2023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5D6DEF2-A089-BFBE-55DB-9D24CEA20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B9E4872-0023-E5F6-AE2A-B9544D46B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5941FA-0FD0-4272-BB31-383C6DF772AF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1067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E7475B54-D70D-D129-2E9E-2748BE40B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9DDB6E-79BE-4B82-ABEB-623FE025B9D3}" type="datetimeFigureOut">
              <a:rPr lang="en-US"/>
              <a:pPr>
                <a:defRPr/>
              </a:pPr>
              <a:t>11/27/2023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BB9859E-547F-0634-3701-683646A70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517CC358-4E09-8DEF-0131-3B9C06467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781E42B-7905-4B2C-824C-890C0955A528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53520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788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6DEAAFE-1DB5-F06E-4758-025181C41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EE24E9-22EA-466D-96A2-130B79CA4971}" type="datetimeFigureOut">
              <a:rPr lang="en-US"/>
              <a:pPr>
                <a:defRPr/>
              </a:pPr>
              <a:t>11/27/2023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54ED31D-025E-F43F-BDD0-268CD2340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7A68843-B7BB-0CCA-B185-E06973B0A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DB1377-3FB0-4572-A823-D590A95C505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08285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788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6E263AB-7EA0-7C5B-8CFE-BE0E01EB9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E33A8B-9412-4757-A7B9-7005121D2385}" type="datetimeFigureOut">
              <a:rPr lang="en-US"/>
              <a:pPr>
                <a:defRPr/>
              </a:pPr>
              <a:t>11/27/2023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BA4967C-D9F0-E10C-704D-404993682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2926BD6-DFC8-7063-8DF5-483FB9E4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99D7A3E-D53F-471E-9277-9B95A50CCAD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24741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%12white_backgrnd.jpg%20%20%20%20%20%20%20%20%20%20%20%20%20%20%20%20%20%20%20%20%20%20%20%20%20%20%20%20%20%20%20%20%20%20%20%20%20%20%20%20%20%20%20%20%200002EB97%0bKelli's%20Mac%20%20%20%20%20%20%20%20%20%20%20%20%20%20%20%20%20%20%20%20ABA78158: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Placeholder 1">
            <a:extLst>
              <a:ext uri="{FF2B5EF4-FFF2-40B4-BE49-F238E27FC236}">
                <a16:creationId xmlns:a16="http://schemas.microsoft.com/office/drawing/2014/main" id="{7F0A481C-ECE4-B0CF-D83B-77EE2430A9E5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34819" name="Text Placeholder 2">
            <a:extLst>
              <a:ext uri="{FF2B5EF4-FFF2-40B4-BE49-F238E27FC236}">
                <a16:creationId xmlns:a16="http://schemas.microsoft.com/office/drawing/2014/main" id="{77C4EE4D-69BD-DCE5-EBA3-0B6C03F4891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4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0807C0-4BA1-86BE-BC91-915B961744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675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9D9BC921-F315-4C51-B85D-A2442BA1ADC7}" type="datetimeFigureOut">
              <a:rPr lang="en-US"/>
              <a:pPr>
                <a:defRPr/>
              </a:pPr>
              <a:t>11/27/2023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15E88F-0DEC-C3CB-2521-7EF5D5662C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675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B03BCA-81D6-B3B0-EF94-DCBE1B5483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675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fld id="{5C086ECB-D9C3-42B0-9D5E-C2973F9AF899}" type="slidenum">
              <a:rPr lang="en-US" altLang="zh-CN"/>
              <a:pPr/>
              <a:t>‹#›</a:t>
            </a:fld>
            <a:endParaRPr lang="en-US" altLang="zh-CN"/>
          </a:p>
        </p:txBody>
      </p:sp>
      <p:pic>
        <p:nvPicPr>
          <p:cNvPr id="7" name="Picture 2" descr="white_backgrnd.jpg                                             0002EB97Kelli's Mac                    ABA78158:">
            <a:extLst>
              <a:ext uri="{FF2B5EF4-FFF2-40B4-BE49-F238E27FC236}">
                <a16:creationId xmlns:a16="http://schemas.microsoft.com/office/drawing/2014/main" id="{49500F2E-B9C1-4676-92DF-5F3FBDAF9EC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 r:link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AutoShape 3">
            <a:extLst>
              <a:ext uri="{FF2B5EF4-FFF2-40B4-BE49-F238E27FC236}">
                <a16:creationId xmlns:a16="http://schemas.microsoft.com/office/drawing/2014/main" id="{EA474CB0-6EE4-4AD0-B3B8-4C315DE29CD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04777" y="104778"/>
            <a:ext cx="8934449" cy="6648449"/>
          </a:xfrm>
          <a:prstGeom prst="roundRect">
            <a:avLst>
              <a:gd name="adj" fmla="val 12495"/>
            </a:avLst>
          </a:prstGeom>
          <a:noFill/>
          <a:ln w="19050" cmpd="thickThin">
            <a:solidFill>
              <a:srgbClr val="00206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lnSpc>
                <a:spcPct val="90000"/>
              </a:lnSpc>
              <a:defRPr/>
            </a:pPr>
            <a:endParaRPr lang="zh-CN" altLang="en-US" sz="10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4" r:id="rId1"/>
    <p:sldLayoutId id="2147483845" r:id="rId2"/>
    <p:sldLayoutId id="2147483846" r:id="rId3"/>
    <p:sldLayoutId id="2147483847" r:id="rId4"/>
    <p:sldLayoutId id="2147483848" r:id="rId5"/>
    <p:sldLayoutId id="2147483849" r:id="rId6"/>
    <p:sldLayoutId id="2147483850" r:id="rId7"/>
    <p:sldLayoutId id="2147483851" r:id="rId8"/>
    <p:sldLayoutId id="2147483852" r:id="rId9"/>
    <p:sldLayoutId id="2147483853" r:id="rId10"/>
    <p:sldLayoutId id="2147483854" r:id="rId11"/>
    <p:sldLayoutId id="2147483954" r:id="rId12"/>
  </p:sldLayoutIdLst>
  <p:txStyles>
    <p:titleStyle>
      <a:lvl1pPr algn="ctr" rtl="0" fontAlgn="base">
        <a:spcBef>
          <a:spcPct val="0"/>
        </a:spcBef>
        <a:spcAft>
          <a:spcPct val="0"/>
        </a:spcAft>
        <a:defRPr sz="2475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5pPr>
      <a:lvl6pPr marL="257175" algn="ctr" rtl="0" fontAlgn="base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6pPr>
      <a:lvl7pPr marL="514350" algn="ctr" rtl="0" fontAlgn="base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7pPr>
      <a:lvl8pPr marL="771525" algn="ctr" rtl="0" fontAlgn="base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8pPr>
      <a:lvl9pPr marL="1028700" algn="ctr" rtl="0" fontAlgn="base">
        <a:spcBef>
          <a:spcPct val="0"/>
        </a:spcBef>
        <a:spcAft>
          <a:spcPct val="0"/>
        </a:spcAft>
        <a:defRPr sz="2475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192881" indent="-192881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17910" indent="-160735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575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spcBef>
          <a:spcPct val="20000"/>
        </a:spcBef>
        <a:buFont typeface="Arial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hyperlink" Target="mailto:xqwu@hit.edu.cn" TargetMode="Externa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4418B5-424C-41D4-9EAF-B46DEB20A05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41871" y="2496467"/>
            <a:ext cx="7314552" cy="659149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rgbClr val="FF0000"/>
                </a:solidFill>
              </a:rPr>
              <a:t>计算机视觉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F06D63-5B8D-420B-9774-92E9173BC722}"/>
              </a:ext>
            </a:extLst>
          </p:cNvPr>
          <p:cNvSpPr txBox="1">
            <a:spLocks/>
          </p:cNvSpPr>
          <p:nvPr/>
        </p:nvSpPr>
        <p:spPr>
          <a:xfrm>
            <a:off x="1460886" y="3429000"/>
            <a:ext cx="6040122" cy="3496997"/>
          </a:xfrm>
          <a:prstGeom prst="rect">
            <a:avLst/>
          </a:prstGeom>
        </p:spPr>
        <p:txBody>
          <a:bodyPr/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indent="0" algn="ctr">
              <a:spcBef>
                <a:spcPts val="1836"/>
              </a:spcBef>
              <a:buNone/>
            </a:pPr>
            <a:r>
              <a:rPr lang="zh-CN" altLang="en-US" sz="2236" b="1" dirty="0"/>
              <a:t>邬向前</a:t>
            </a:r>
            <a:endParaRPr lang="en-US" altLang="zh-CN" sz="2236" b="1" dirty="0"/>
          </a:p>
          <a:p>
            <a:pPr marL="0" indent="0" algn="ctr">
              <a:spcBef>
                <a:spcPts val="1836"/>
              </a:spcBef>
              <a:buNone/>
            </a:pPr>
            <a:r>
              <a:rPr lang="zh-CN" altLang="en-US" sz="2236" dirty="0"/>
              <a:t>计算学部</a:t>
            </a:r>
            <a:endParaRPr lang="en-US" altLang="zh-CN" sz="2236" dirty="0"/>
          </a:p>
          <a:p>
            <a:pPr marL="0" indent="0" algn="ctr">
              <a:spcBef>
                <a:spcPts val="1836"/>
              </a:spcBef>
              <a:buNone/>
            </a:pPr>
            <a:r>
              <a:rPr lang="zh-CN" altLang="en-US" sz="2236" dirty="0"/>
              <a:t>多模态智能及应用研究中心</a:t>
            </a:r>
            <a:br>
              <a:rPr lang="en-US" altLang="zh-CN" sz="2236" dirty="0"/>
            </a:br>
            <a:endParaRPr lang="en-US" altLang="zh-CN" sz="2236" dirty="0"/>
          </a:p>
          <a:p>
            <a:pPr marL="0" indent="0" algn="ctr">
              <a:spcBef>
                <a:spcPts val="0"/>
              </a:spcBef>
              <a:buNone/>
            </a:pPr>
            <a:r>
              <a:rPr lang="zh-CN" altLang="en-US" sz="2236" i="1" dirty="0"/>
              <a:t>电子邮箱</a:t>
            </a:r>
            <a:r>
              <a:rPr lang="en-US" altLang="zh-CN" sz="2236" i="1" dirty="0"/>
              <a:t>: </a:t>
            </a:r>
            <a:r>
              <a:rPr lang="en-US" altLang="zh-CN" sz="2236" i="1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xqwu@hit.edu.cn</a:t>
            </a:r>
            <a:r>
              <a:rPr lang="en-US" altLang="zh-CN" sz="2236" i="1" dirty="0">
                <a:solidFill>
                  <a:srgbClr val="FF0000"/>
                </a:solidFill>
              </a:rPr>
              <a:t> </a:t>
            </a:r>
          </a:p>
          <a:p>
            <a:pPr marL="0" indent="0" algn="ctr">
              <a:buNone/>
            </a:pPr>
            <a:endParaRPr lang="en-US" altLang="zh-CN" sz="3075" dirty="0"/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7951024A-9790-4A8F-BF55-B663BC27427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403" b="4403"/>
          <a:stretch>
            <a:fillRect/>
          </a:stretch>
        </p:blipFill>
        <p:spPr>
          <a:xfrm>
            <a:off x="2940068" y="375504"/>
            <a:ext cx="3081757" cy="1865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68923"/>
      </p:ext>
    </p:extLst>
  </p:cSld>
  <p:clrMapOvr>
    <a:masterClrMapping/>
  </p:clrMapOvr>
  <p:transition spd="slow" advTm="5000"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2">
            <a:extLst>
              <a:ext uri="{FF2B5EF4-FFF2-40B4-BE49-F238E27FC236}">
                <a16:creationId xmlns:a16="http://schemas.microsoft.com/office/drawing/2014/main" id="{EE1AC49B-8678-FF2E-EA6C-EE6DDA8787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zh-CN" altLang="en-US" sz="3200" dirty="0">
                <a:ea typeface="宋体" panose="02010600030101010101" pitchFamily="2" charset="-122"/>
              </a:rPr>
              <a:t>实验二 车道线检测</a:t>
            </a:r>
            <a:endParaRPr lang="en-US" altLang="zh-CN" sz="3200" dirty="0">
              <a:ea typeface="宋体" panose="0201060003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82FB593-2D24-4ABB-9A21-8C32F609BC91}"/>
              </a:ext>
            </a:extLst>
          </p:cNvPr>
          <p:cNvSpPr txBox="1"/>
          <p:nvPr/>
        </p:nvSpPr>
        <p:spPr>
          <a:xfrm>
            <a:off x="619125" y="1447800"/>
            <a:ext cx="790575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ea typeface="宋体" panose="02010600030101010101" pitchFamily="2" charset="-122"/>
              </a:rPr>
              <a:t>实验内容：</a:t>
            </a:r>
            <a:endParaRPr lang="en-US" altLang="zh-CN" sz="2400" dirty="0">
              <a:ea typeface="宋体" panose="02010600030101010101" pitchFamily="2" charset="-122"/>
            </a:endParaRPr>
          </a:p>
          <a:p>
            <a:r>
              <a:rPr lang="zh-CN" altLang="en-US" sz="2400" dirty="0">
                <a:ea typeface="宋体" panose="02010600030101010101" pitchFamily="2" charset="-122"/>
              </a:rPr>
              <a:t>车道线检测作为无人驾驶技术中感知模块的功能之一，在无人驾驶车辆行驶过程中起着重要作用。给定一段公路行驶视频，设计当前车道线检测算法处理视频，最终输出一段原视频基础上当前车道线实时绘制视频。</a:t>
            </a:r>
            <a:endParaRPr lang="en-US" altLang="zh-CN" sz="2400" dirty="0">
              <a:ea typeface="宋体" panose="02010600030101010101" pitchFamily="2" charset="-122"/>
            </a:endParaRPr>
          </a:p>
          <a:p>
            <a:endParaRPr lang="en-US" altLang="zh-CN" sz="2400" dirty="0">
              <a:ea typeface="宋体" panose="02010600030101010101" pitchFamily="2" charset="-122"/>
            </a:endParaRPr>
          </a:p>
          <a:p>
            <a:endParaRPr lang="en-US" altLang="zh-CN" sz="2400" dirty="0">
              <a:ea typeface="宋体" panose="02010600030101010101" pitchFamily="2" charset="-122"/>
            </a:endParaRPr>
          </a:p>
          <a:p>
            <a:endParaRPr lang="zh-CN" altLang="en-US" sz="2400" dirty="0"/>
          </a:p>
        </p:txBody>
      </p:sp>
      <p:pic>
        <p:nvPicPr>
          <p:cNvPr id="3" name="output">
            <a:hlinkClick r:id="" action="ppaction://media"/>
            <a:extLst>
              <a:ext uri="{FF2B5EF4-FFF2-40B4-BE49-F238E27FC236}">
                <a16:creationId xmlns:a16="http://schemas.microsoft.com/office/drawing/2014/main" id="{9063F548-7F14-4782-B6ED-5AF293E12A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8000" y="3429000"/>
            <a:ext cx="8128000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30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40"/>
    </mc:Choice>
    <mc:Fallback xmlns="">
      <p:transition spd="slow" advTm="78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2">
            <a:extLst>
              <a:ext uri="{FF2B5EF4-FFF2-40B4-BE49-F238E27FC236}">
                <a16:creationId xmlns:a16="http://schemas.microsoft.com/office/drawing/2014/main" id="{EE1AC49B-8678-FF2E-EA6C-EE6DDA8787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zh-CN" altLang="en-US" sz="3200" dirty="0">
                <a:ea typeface="宋体" panose="02010600030101010101" pitchFamily="2" charset="-122"/>
              </a:rPr>
              <a:t>实验二 车道线检测</a:t>
            </a:r>
            <a:endParaRPr lang="en-US" altLang="zh-CN" sz="3200" dirty="0">
              <a:ea typeface="宋体" panose="0201060003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82FB593-2D24-4ABB-9A21-8C32F609BC91}"/>
              </a:ext>
            </a:extLst>
          </p:cNvPr>
          <p:cNvSpPr txBox="1"/>
          <p:nvPr/>
        </p:nvSpPr>
        <p:spPr>
          <a:xfrm>
            <a:off x="619125" y="1447800"/>
            <a:ext cx="79057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ea typeface="宋体" panose="02010600030101010101" pitchFamily="2" charset="-122"/>
              </a:rPr>
              <a:t>实验流程：</a:t>
            </a:r>
            <a:endParaRPr lang="en-US" altLang="zh-CN" sz="2400" dirty="0">
              <a:ea typeface="宋体" panose="02010600030101010101" pitchFamily="2" charset="-122"/>
            </a:endParaRPr>
          </a:p>
          <a:p>
            <a:r>
              <a:rPr lang="en-US" altLang="zh-CN" sz="2400" dirty="0">
                <a:ea typeface="宋体" panose="02010600030101010101" pitchFamily="2" charset="-122"/>
              </a:rPr>
              <a:t>1</a:t>
            </a:r>
            <a:r>
              <a:rPr lang="zh-CN" altLang="en-US" sz="2400" dirty="0">
                <a:ea typeface="宋体" panose="02010600030101010101" pitchFamily="2" charset="-122"/>
              </a:rPr>
              <a:t>、灰度转换</a:t>
            </a:r>
            <a:r>
              <a:rPr lang="en-US" altLang="zh-CN" sz="2400" dirty="0">
                <a:ea typeface="宋体" panose="02010600030101010101" pitchFamily="2" charset="-122"/>
              </a:rPr>
              <a:t>(</a:t>
            </a:r>
            <a:r>
              <a:rPr lang="zh-CN" altLang="en-US" sz="2400" dirty="0">
                <a:ea typeface="宋体" panose="02010600030101010101" pitchFamily="2" charset="-122"/>
              </a:rPr>
              <a:t>可调库</a:t>
            </a:r>
            <a:r>
              <a:rPr lang="en-US" altLang="zh-CN" sz="2400" dirty="0">
                <a:ea typeface="宋体" panose="02010600030101010101" pitchFamily="2" charset="-122"/>
              </a:rPr>
              <a:t>)</a:t>
            </a:r>
          </a:p>
          <a:p>
            <a:endParaRPr lang="en-US" altLang="zh-CN" sz="2400" dirty="0">
              <a:ea typeface="宋体" panose="02010600030101010101" pitchFamily="2" charset="-122"/>
            </a:endParaRPr>
          </a:p>
          <a:p>
            <a:endParaRPr lang="en-US" altLang="zh-CN" sz="2400" dirty="0">
              <a:ea typeface="宋体" panose="02010600030101010101" pitchFamily="2" charset="-122"/>
            </a:endParaRPr>
          </a:p>
          <a:p>
            <a:endParaRPr lang="zh-CN" altLang="en-US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5082EC6-73ED-4824-8B2D-9182342BD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074" y="2743200"/>
            <a:ext cx="4064209" cy="232421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ADCD0C1-5692-4862-93BC-E7DC2597CF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800" y="2743200"/>
            <a:ext cx="4046176" cy="2324219"/>
          </a:xfrm>
          <a:prstGeom prst="rect">
            <a:avLst/>
          </a:prstGeom>
        </p:spPr>
      </p:pic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35EA7BF7-D8B9-4E0A-BA93-DE6CC2DCEF53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4304283" y="3905310"/>
            <a:ext cx="57251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506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40"/>
    </mc:Choice>
    <mc:Fallback xmlns="">
      <p:transition spd="slow" advTm="784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2">
            <a:extLst>
              <a:ext uri="{FF2B5EF4-FFF2-40B4-BE49-F238E27FC236}">
                <a16:creationId xmlns:a16="http://schemas.microsoft.com/office/drawing/2014/main" id="{EE1AC49B-8678-FF2E-EA6C-EE6DDA8787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zh-CN" altLang="en-US" sz="3200" dirty="0">
                <a:ea typeface="宋体" panose="02010600030101010101" pitchFamily="2" charset="-122"/>
              </a:rPr>
              <a:t>实验二 车道线检测</a:t>
            </a:r>
            <a:endParaRPr lang="en-US" altLang="zh-CN" sz="3200" dirty="0">
              <a:ea typeface="宋体" panose="0201060003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82FB593-2D24-4ABB-9A21-8C32F609BC91}"/>
              </a:ext>
            </a:extLst>
          </p:cNvPr>
          <p:cNvSpPr txBox="1"/>
          <p:nvPr/>
        </p:nvSpPr>
        <p:spPr>
          <a:xfrm>
            <a:off x="619125" y="1447800"/>
            <a:ext cx="79057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ea typeface="宋体" panose="02010600030101010101" pitchFamily="2" charset="-122"/>
              </a:rPr>
              <a:t>实验流程：</a:t>
            </a:r>
            <a:endParaRPr lang="en-US" altLang="zh-CN" sz="2400" dirty="0">
              <a:ea typeface="宋体" panose="02010600030101010101" pitchFamily="2" charset="-122"/>
            </a:endParaRPr>
          </a:p>
          <a:p>
            <a:r>
              <a:rPr lang="en-US" altLang="zh-CN" sz="2400" dirty="0">
                <a:ea typeface="宋体" panose="02010600030101010101" pitchFamily="2" charset="-122"/>
              </a:rPr>
              <a:t>2</a:t>
            </a:r>
            <a:r>
              <a:rPr lang="zh-CN" altLang="en-US" sz="2400" dirty="0">
                <a:ea typeface="宋体" panose="02010600030101010101" pitchFamily="2" charset="-122"/>
              </a:rPr>
              <a:t>、滤波，去掉高频噪声，自选滤波器，如高斯滤波，中值滤波，均值滤波，之前作业做过</a:t>
            </a:r>
            <a:r>
              <a:rPr lang="en-US" altLang="zh-CN" sz="2400" dirty="0">
                <a:ea typeface="宋体" panose="02010600030101010101" pitchFamily="2" charset="-122"/>
              </a:rPr>
              <a:t>(</a:t>
            </a:r>
            <a:r>
              <a:rPr lang="zh-CN" altLang="en-US" sz="2400" dirty="0">
                <a:ea typeface="宋体" panose="02010600030101010101" pitchFamily="2" charset="-122"/>
              </a:rPr>
              <a:t>不能调库</a:t>
            </a:r>
            <a:r>
              <a:rPr lang="en-US" altLang="zh-CN" sz="2400" dirty="0">
                <a:ea typeface="宋体" panose="02010600030101010101" pitchFamily="2" charset="-122"/>
              </a:rPr>
              <a:t>)</a:t>
            </a:r>
          </a:p>
          <a:p>
            <a:endParaRPr lang="en-US" altLang="zh-CN" sz="2400" dirty="0">
              <a:ea typeface="宋体" panose="02010600030101010101" pitchFamily="2" charset="-122"/>
            </a:endParaRPr>
          </a:p>
          <a:p>
            <a:endParaRPr lang="en-US" altLang="zh-CN" sz="2400" dirty="0">
              <a:ea typeface="宋体" panose="02010600030101010101" pitchFamily="2" charset="-122"/>
            </a:endParaRPr>
          </a:p>
          <a:p>
            <a:endParaRPr lang="zh-CN" altLang="en-US" sz="2400" dirty="0"/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35EA7BF7-D8B9-4E0A-BA93-DE6CC2DCEF53}"/>
              </a:ext>
            </a:extLst>
          </p:cNvPr>
          <p:cNvCxnSpPr>
            <a:cxnSpLocks/>
          </p:cNvCxnSpPr>
          <p:nvPr/>
        </p:nvCxnSpPr>
        <p:spPr>
          <a:xfrm>
            <a:off x="4304283" y="3905310"/>
            <a:ext cx="57251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>
            <a:extLst>
              <a:ext uri="{FF2B5EF4-FFF2-40B4-BE49-F238E27FC236}">
                <a16:creationId xmlns:a16="http://schemas.microsoft.com/office/drawing/2014/main" id="{0DA32FED-277A-45E7-AC86-884EC00F2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582" y="2743200"/>
            <a:ext cx="4046176" cy="232421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0C22512-C864-4991-9005-6639B5D418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6325" y="2743200"/>
            <a:ext cx="4079154" cy="2324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286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40"/>
    </mc:Choice>
    <mc:Fallback xmlns="">
      <p:transition spd="slow" advTm="784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2">
            <a:extLst>
              <a:ext uri="{FF2B5EF4-FFF2-40B4-BE49-F238E27FC236}">
                <a16:creationId xmlns:a16="http://schemas.microsoft.com/office/drawing/2014/main" id="{EE1AC49B-8678-FF2E-EA6C-EE6DDA8787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zh-CN" altLang="en-US" sz="3200" dirty="0">
                <a:ea typeface="宋体" panose="02010600030101010101" pitchFamily="2" charset="-122"/>
              </a:rPr>
              <a:t>实验二 车道线检测</a:t>
            </a:r>
            <a:endParaRPr lang="en-US" altLang="zh-CN" sz="3200" dirty="0">
              <a:ea typeface="宋体" panose="0201060003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82FB593-2D24-4ABB-9A21-8C32F609BC91}"/>
              </a:ext>
            </a:extLst>
          </p:cNvPr>
          <p:cNvSpPr txBox="1"/>
          <p:nvPr/>
        </p:nvSpPr>
        <p:spPr>
          <a:xfrm>
            <a:off x="619125" y="1447800"/>
            <a:ext cx="79057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ea typeface="宋体" panose="02010600030101010101" pitchFamily="2" charset="-122"/>
              </a:rPr>
              <a:t>实验流程：</a:t>
            </a:r>
            <a:endParaRPr lang="en-US" altLang="zh-CN" sz="2400" dirty="0">
              <a:ea typeface="宋体" panose="02010600030101010101" pitchFamily="2" charset="-122"/>
            </a:endParaRPr>
          </a:p>
          <a:p>
            <a:r>
              <a:rPr lang="en-US" altLang="zh-CN" sz="2400" dirty="0">
                <a:ea typeface="宋体" panose="02010600030101010101" pitchFamily="2" charset="-122"/>
              </a:rPr>
              <a:t>3</a:t>
            </a:r>
            <a:r>
              <a:rPr lang="zh-CN" altLang="en-US" sz="2400" dirty="0">
                <a:ea typeface="宋体" panose="02010600030101010101" pitchFamily="2" charset="-122"/>
              </a:rPr>
              <a:t>、边缘检测，自选算法，如</a:t>
            </a:r>
            <a:r>
              <a:rPr lang="en-US" altLang="zh-CN" sz="2400" dirty="0" err="1">
                <a:ea typeface="宋体" panose="02010600030101010101" pitchFamily="2" charset="-122"/>
              </a:rPr>
              <a:t>sobel</a:t>
            </a:r>
            <a:r>
              <a:rPr lang="zh-CN" altLang="en-US" sz="2400" dirty="0">
                <a:ea typeface="宋体" panose="02010600030101010101" pitchFamily="2" charset="-122"/>
              </a:rPr>
              <a:t>算子，</a:t>
            </a:r>
            <a:r>
              <a:rPr lang="en-US" altLang="zh-CN" sz="2400" dirty="0">
                <a:ea typeface="宋体" panose="02010600030101010101" pitchFamily="2" charset="-122"/>
              </a:rPr>
              <a:t>canny</a:t>
            </a:r>
            <a:r>
              <a:rPr lang="zh-CN" altLang="en-US" sz="2400" dirty="0">
                <a:ea typeface="宋体" panose="02010600030101010101" pitchFamily="2" charset="-122"/>
              </a:rPr>
              <a:t>边缘检测</a:t>
            </a:r>
            <a:r>
              <a:rPr lang="en-US" altLang="zh-CN" sz="2400" dirty="0">
                <a:ea typeface="宋体" panose="02010600030101010101" pitchFamily="2" charset="-122"/>
              </a:rPr>
              <a:t>(</a:t>
            </a:r>
            <a:r>
              <a:rPr lang="zh-CN" altLang="en-US" sz="2400" dirty="0">
                <a:ea typeface="宋体" panose="02010600030101010101" pitchFamily="2" charset="-122"/>
              </a:rPr>
              <a:t>不能调库</a:t>
            </a:r>
            <a:r>
              <a:rPr lang="en-US" altLang="zh-CN" sz="2400" dirty="0">
                <a:ea typeface="宋体" panose="02010600030101010101" pitchFamily="2" charset="-122"/>
              </a:rPr>
              <a:t>)</a:t>
            </a:r>
          </a:p>
          <a:p>
            <a:endParaRPr lang="en-US" altLang="zh-CN" sz="2400" dirty="0">
              <a:ea typeface="宋体" panose="02010600030101010101" pitchFamily="2" charset="-122"/>
            </a:endParaRPr>
          </a:p>
          <a:p>
            <a:endParaRPr lang="en-US" altLang="zh-CN" sz="2400" dirty="0">
              <a:ea typeface="宋体" panose="02010600030101010101" pitchFamily="2" charset="-122"/>
            </a:endParaRPr>
          </a:p>
          <a:p>
            <a:endParaRPr lang="zh-CN" altLang="en-US" sz="2400" dirty="0"/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35EA7BF7-D8B9-4E0A-BA93-DE6CC2DCEF53}"/>
              </a:ext>
            </a:extLst>
          </p:cNvPr>
          <p:cNvCxnSpPr>
            <a:cxnSpLocks/>
          </p:cNvCxnSpPr>
          <p:nvPr/>
        </p:nvCxnSpPr>
        <p:spPr>
          <a:xfrm>
            <a:off x="4304283" y="3905310"/>
            <a:ext cx="57251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30B4A125-B3A8-4932-9B96-DD076FAB7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129" y="2752725"/>
            <a:ext cx="4079154" cy="232421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C95A707-2C19-46A6-A924-EC46849E33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800" y="2738492"/>
            <a:ext cx="4079154" cy="2327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436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40"/>
    </mc:Choice>
    <mc:Fallback xmlns="">
      <p:transition spd="slow" advTm="784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2">
            <a:extLst>
              <a:ext uri="{FF2B5EF4-FFF2-40B4-BE49-F238E27FC236}">
                <a16:creationId xmlns:a16="http://schemas.microsoft.com/office/drawing/2014/main" id="{EE1AC49B-8678-FF2E-EA6C-EE6DDA8787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zh-CN" altLang="en-US" sz="3200" dirty="0">
                <a:ea typeface="宋体" panose="02010600030101010101" pitchFamily="2" charset="-122"/>
              </a:rPr>
              <a:t>实验二 车道线检测</a:t>
            </a:r>
            <a:endParaRPr lang="en-US" altLang="zh-CN" sz="3200" dirty="0">
              <a:ea typeface="宋体" panose="0201060003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82FB593-2D24-4ABB-9A21-8C32F609BC91}"/>
              </a:ext>
            </a:extLst>
          </p:cNvPr>
          <p:cNvSpPr txBox="1"/>
          <p:nvPr/>
        </p:nvSpPr>
        <p:spPr>
          <a:xfrm>
            <a:off x="619124" y="1447800"/>
            <a:ext cx="82295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ea typeface="宋体" panose="02010600030101010101" pitchFamily="2" charset="-122"/>
              </a:rPr>
              <a:t>实验流程：</a:t>
            </a:r>
            <a:endParaRPr lang="en-US" altLang="zh-CN" sz="2400" dirty="0">
              <a:ea typeface="宋体" panose="02010600030101010101" pitchFamily="2" charset="-122"/>
            </a:endParaRPr>
          </a:p>
          <a:p>
            <a:r>
              <a:rPr lang="en-US" altLang="zh-CN" sz="2400" dirty="0">
                <a:ea typeface="宋体" panose="02010600030101010101" pitchFamily="2" charset="-122"/>
              </a:rPr>
              <a:t>4</a:t>
            </a:r>
            <a:r>
              <a:rPr lang="zh-CN" altLang="en-US" sz="2400" dirty="0">
                <a:ea typeface="宋体" panose="02010600030101010101" pitchFamily="2" charset="-122"/>
              </a:rPr>
              <a:t>、 生成</a:t>
            </a:r>
            <a:r>
              <a:rPr lang="en-US" altLang="zh-CN" sz="2400" dirty="0">
                <a:ea typeface="宋体" panose="02010600030101010101" pitchFamily="2" charset="-122"/>
              </a:rPr>
              <a:t>mask</a:t>
            </a:r>
            <a:r>
              <a:rPr lang="zh-CN" altLang="en-US" sz="2400" dirty="0">
                <a:ea typeface="宋体" panose="02010600030101010101" pitchFamily="2" charset="-122"/>
              </a:rPr>
              <a:t>掩膜，提取感兴趣区域</a:t>
            </a:r>
            <a:r>
              <a:rPr lang="en-US" altLang="zh-CN" sz="2400" dirty="0">
                <a:ea typeface="宋体" panose="02010600030101010101" pitchFamily="2" charset="-122"/>
              </a:rPr>
              <a:t>ROI</a:t>
            </a:r>
            <a:r>
              <a:rPr lang="zh-CN" altLang="en-US" sz="2400" dirty="0">
                <a:ea typeface="宋体" panose="02010600030101010101" pitchFamily="2" charset="-122"/>
              </a:rPr>
              <a:t>，降低计算</a:t>
            </a:r>
            <a:r>
              <a:rPr lang="en-US" altLang="zh-CN" sz="2400" dirty="0">
                <a:ea typeface="宋体" panose="02010600030101010101" pitchFamily="2" charset="-122"/>
              </a:rPr>
              <a:t>(</a:t>
            </a:r>
            <a:r>
              <a:rPr lang="zh-CN" altLang="en-US" sz="2400" dirty="0">
                <a:ea typeface="宋体" panose="02010600030101010101" pitchFamily="2" charset="-122"/>
              </a:rPr>
              <a:t>可调库</a:t>
            </a:r>
            <a:r>
              <a:rPr lang="en-US" altLang="zh-CN" sz="2400" dirty="0">
                <a:ea typeface="宋体" panose="02010600030101010101" pitchFamily="2" charset="-122"/>
              </a:rPr>
              <a:t>)</a:t>
            </a:r>
          </a:p>
          <a:p>
            <a:endParaRPr lang="en-US" altLang="zh-CN" sz="2400" dirty="0">
              <a:ea typeface="宋体" panose="02010600030101010101" pitchFamily="2" charset="-122"/>
            </a:endParaRPr>
          </a:p>
          <a:p>
            <a:endParaRPr lang="en-US" altLang="zh-CN" sz="2400" dirty="0">
              <a:ea typeface="宋体" panose="02010600030101010101" pitchFamily="2" charset="-122"/>
            </a:endParaRPr>
          </a:p>
          <a:p>
            <a:endParaRPr lang="zh-CN" altLang="en-US" sz="2400" dirty="0"/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35EA7BF7-D8B9-4E0A-BA93-DE6CC2DCEF53}"/>
              </a:ext>
            </a:extLst>
          </p:cNvPr>
          <p:cNvCxnSpPr>
            <a:cxnSpLocks/>
          </p:cNvCxnSpPr>
          <p:nvPr/>
        </p:nvCxnSpPr>
        <p:spPr>
          <a:xfrm>
            <a:off x="4304283" y="3905310"/>
            <a:ext cx="57251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>
            <a:extLst>
              <a:ext uri="{FF2B5EF4-FFF2-40B4-BE49-F238E27FC236}">
                <a16:creationId xmlns:a16="http://schemas.microsoft.com/office/drawing/2014/main" id="{6AE7C8E7-18C1-4624-AAD8-1633F8C9A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129" y="2738492"/>
            <a:ext cx="4079154" cy="232789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65C0D03-E14F-4960-B8C7-21C6547F1F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6327" y="2738492"/>
            <a:ext cx="4079152" cy="232910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D7970BC-649B-4C7D-999A-4BDC040450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1495" y="5391150"/>
            <a:ext cx="2321009" cy="118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711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40"/>
    </mc:Choice>
    <mc:Fallback xmlns="">
      <p:transition spd="slow" advTm="784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2">
            <a:extLst>
              <a:ext uri="{FF2B5EF4-FFF2-40B4-BE49-F238E27FC236}">
                <a16:creationId xmlns:a16="http://schemas.microsoft.com/office/drawing/2014/main" id="{EE1AC49B-8678-FF2E-EA6C-EE6DDA8787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zh-CN" altLang="en-US" sz="3200" dirty="0">
                <a:ea typeface="宋体" panose="02010600030101010101" pitchFamily="2" charset="-122"/>
              </a:rPr>
              <a:t>实验二 车道线检测</a:t>
            </a:r>
            <a:endParaRPr lang="en-US" altLang="zh-CN" sz="3200" dirty="0">
              <a:ea typeface="宋体" panose="0201060003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82FB593-2D24-4ABB-9A21-8C32F609BC91}"/>
              </a:ext>
            </a:extLst>
          </p:cNvPr>
          <p:cNvSpPr txBox="1"/>
          <p:nvPr/>
        </p:nvSpPr>
        <p:spPr>
          <a:xfrm>
            <a:off x="619125" y="1447800"/>
            <a:ext cx="79057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ea typeface="宋体" panose="02010600030101010101" pitchFamily="2" charset="-122"/>
              </a:rPr>
              <a:t>实验流程：</a:t>
            </a:r>
            <a:endParaRPr lang="en-US" altLang="zh-CN" sz="2400" dirty="0">
              <a:ea typeface="宋体" panose="02010600030101010101" pitchFamily="2" charset="-122"/>
            </a:endParaRPr>
          </a:p>
          <a:p>
            <a:r>
              <a:rPr lang="en-US" altLang="zh-CN" sz="2400" dirty="0">
                <a:ea typeface="宋体" panose="02010600030101010101" pitchFamily="2" charset="-122"/>
              </a:rPr>
              <a:t>5</a:t>
            </a:r>
            <a:r>
              <a:rPr lang="zh-CN" altLang="en-US" sz="2400" dirty="0">
                <a:ea typeface="宋体" panose="02010600030101010101" pitchFamily="2" charset="-122"/>
              </a:rPr>
              <a:t>、 霍夫变换实现当前车道线检测</a:t>
            </a:r>
            <a:r>
              <a:rPr lang="en-US" altLang="zh-CN" sz="2400" dirty="0">
                <a:ea typeface="宋体" panose="02010600030101010101" pitchFamily="2" charset="-122"/>
              </a:rPr>
              <a:t>(</a:t>
            </a:r>
            <a:r>
              <a:rPr lang="zh-CN" altLang="en-US" sz="2400" dirty="0">
                <a:ea typeface="宋体" panose="02010600030101010101" pitchFamily="2" charset="-122"/>
              </a:rPr>
              <a:t>不能调库</a:t>
            </a:r>
            <a:r>
              <a:rPr lang="en-US" altLang="zh-CN" sz="2400" dirty="0">
                <a:ea typeface="宋体" panose="02010600030101010101" pitchFamily="2" charset="-122"/>
              </a:rPr>
              <a:t>)</a:t>
            </a:r>
          </a:p>
          <a:p>
            <a:endParaRPr lang="en-US" altLang="zh-CN" sz="2400" dirty="0">
              <a:ea typeface="宋体" panose="02010600030101010101" pitchFamily="2" charset="-122"/>
            </a:endParaRPr>
          </a:p>
          <a:p>
            <a:endParaRPr lang="en-US" altLang="zh-CN" sz="2400" dirty="0">
              <a:ea typeface="宋体" panose="02010600030101010101" pitchFamily="2" charset="-122"/>
            </a:endParaRPr>
          </a:p>
          <a:p>
            <a:endParaRPr lang="zh-CN" altLang="en-US" sz="2400" dirty="0"/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35EA7BF7-D8B9-4E0A-BA93-DE6CC2DCEF53}"/>
              </a:ext>
            </a:extLst>
          </p:cNvPr>
          <p:cNvCxnSpPr>
            <a:cxnSpLocks/>
          </p:cNvCxnSpPr>
          <p:nvPr/>
        </p:nvCxnSpPr>
        <p:spPr>
          <a:xfrm>
            <a:off x="4304283" y="3905310"/>
            <a:ext cx="57251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6FEA1B18-79E4-4C71-8A3D-E1EC848D3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131" y="2738492"/>
            <a:ext cx="4079152" cy="232910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3732DB6-8D65-4261-BC66-0A9E39B5E3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3236" y="2738492"/>
            <a:ext cx="4035633" cy="2337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459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40"/>
    </mc:Choice>
    <mc:Fallback xmlns="">
      <p:transition spd="slow" advTm="784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2">
            <a:extLst>
              <a:ext uri="{FF2B5EF4-FFF2-40B4-BE49-F238E27FC236}">
                <a16:creationId xmlns:a16="http://schemas.microsoft.com/office/drawing/2014/main" id="{EE1AC49B-8678-FF2E-EA6C-EE6DDA8787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zh-CN" altLang="en-US" sz="3200" dirty="0">
                <a:ea typeface="宋体" panose="02010600030101010101" pitchFamily="2" charset="-122"/>
              </a:rPr>
              <a:t>实验二 车道线检测</a:t>
            </a:r>
            <a:endParaRPr lang="en-US" altLang="zh-CN" sz="3200" dirty="0">
              <a:ea typeface="宋体" panose="0201060003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82FB593-2D24-4ABB-9A21-8C32F609BC91}"/>
              </a:ext>
            </a:extLst>
          </p:cNvPr>
          <p:cNvSpPr txBox="1"/>
          <p:nvPr/>
        </p:nvSpPr>
        <p:spPr>
          <a:xfrm>
            <a:off x="619125" y="1447800"/>
            <a:ext cx="790575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ea typeface="宋体" panose="02010600030101010101" pitchFamily="2" charset="-122"/>
              </a:rPr>
              <a:t>实验流程：</a:t>
            </a:r>
            <a:endParaRPr lang="en-US" altLang="zh-CN" sz="2400" dirty="0">
              <a:ea typeface="宋体" panose="02010600030101010101" pitchFamily="2" charset="-122"/>
            </a:endParaRPr>
          </a:p>
          <a:p>
            <a:r>
              <a:rPr lang="en-US" altLang="zh-CN" sz="2400" dirty="0">
                <a:ea typeface="宋体" panose="02010600030101010101" pitchFamily="2" charset="-122"/>
              </a:rPr>
              <a:t>6</a:t>
            </a:r>
            <a:r>
              <a:rPr lang="zh-CN" altLang="en-US" sz="2400" dirty="0">
                <a:ea typeface="宋体" panose="02010600030101010101" pitchFamily="2" charset="-122"/>
              </a:rPr>
              <a:t>、 将已实现的针对图像的当前车道线检测封装成一个函数，调库处理提供的视频，分解为一帧帧图像，调用自己的车道线检测函数处理，最终合成回原分辨率原帧率视频</a:t>
            </a:r>
            <a:r>
              <a:rPr lang="en-US" altLang="zh-CN" sz="2400" dirty="0">
                <a:ea typeface="宋体" panose="02010600030101010101" pitchFamily="2" charset="-122"/>
              </a:rPr>
              <a:t>(</a:t>
            </a:r>
            <a:r>
              <a:rPr lang="zh-CN" altLang="en-US" sz="2400" dirty="0">
                <a:ea typeface="宋体" panose="02010600030101010101" pitchFamily="2" charset="-122"/>
              </a:rPr>
              <a:t>可调库</a:t>
            </a:r>
            <a:r>
              <a:rPr lang="en-US" altLang="zh-CN" sz="2400" dirty="0">
                <a:ea typeface="宋体" panose="02010600030101010101" pitchFamily="2" charset="-122"/>
              </a:rPr>
              <a:t>)</a:t>
            </a:r>
          </a:p>
          <a:p>
            <a:endParaRPr lang="en-US" altLang="zh-CN" sz="2400" dirty="0">
              <a:ea typeface="宋体" panose="02010600030101010101" pitchFamily="2" charset="-122"/>
            </a:endParaRPr>
          </a:p>
          <a:p>
            <a:endParaRPr lang="en-US" altLang="zh-CN" sz="2400" dirty="0">
              <a:ea typeface="宋体" panose="02010600030101010101" pitchFamily="2" charset="-122"/>
            </a:endParaRPr>
          </a:p>
          <a:p>
            <a:endParaRPr lang="zh-CN" altLang="en-US" sz="2400" dirty="0"/>
          </a:p>
        </p:txBody>
      </p:sp>
      <p:pic>
        <p:nvPicPr>
          <p:cNvPr id="5" name="output">
            <a:hlinkClick r:id="" action="ppaction://media"/>
            <a:extLst>
              <a:ext uri="{FF2B5EF4-FFF2-40B4-BE49-F238E27FC236}">
                <a16:creationId xmlns:a16="http://schemas.microsoft.com/office/drawing/2014/main" id="{8A7E3C34-1AFD-46A3-9B5B-BF7C5C3D0F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8000" y="3429000"/>
            <a:ext cx="8128000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54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40"/>
    </mc:Choice>
    <mc:Fallback xmlns="">
      <p:transition spd="slow" advTm="78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AB3C6967-45BC-4286-ABD3-FB83EF97FE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zh-CN" altLang="en-US" sz="3200" dirty="0">
                <a:ea typeface="宋体" panose="02010600030101010101" pitchFamily="2" charset="-122"/>
              </a:rPr>
              <a:t>评分标准</a:t>
            </a:r>
            <a:endParaRPr lang="en-US" altLang="zh-CN" sz="3200" dirty="0">
              <a:ea typeface="宋体" panose="02010600030101010101" pitchFamily="2" charset="-122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CA2AEE-F421-4678-800E-0259CEE9E4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447800"/>
            <a:ext cx="4419600" cy="312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92881" indent="-192881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7910" indent="-160735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ea typeface="宋体" panose="02010600030101010101" pitchFamily="2" charset="-122"/>
              </a:rPr>
              <a:t>1</a:t>
            </a:r>
            <a:r>
              <a:rPr lang="zh-CN" altLang="en-US" sz="2400" dirty="0">
                <a:ea typeface="宋体" panose="02010600030101010101" pitchFamily="2" charset="-122"/>
              </a:rPr>
              <a:t>、灰度转换</a:t>
            </a:r>
            <a:endParaRPr lang="en-US" altLang="zh-CN" sz="2400" dirty="0">
              <a:ea typeface="宋体" panose="02010600030101010101" pitchFamily="2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ea typeface="宋体" panose="02010600030101010101" pitchFamily="2" charset="-122"/>
              </a:rPr>
              <a:t>2</a:t>
            </a:r>
            <a:r>
              <a:rPr lang="zh-CN" altLang="en-US" sz="2400" dirty="0">
                <a:ea typeface="宋体" panose="02010600030101010101" pitchFamily="2" charset="-122"/>
              </a:rPr>
              <a:t>、滤波</a:t>
            </a:r>
            <a:endParaRPr lang="en-US" altLang="zh-CN" sz="2400" dirty="0">
              <a:ea typeface="宋体" panose="02010600030101010101" pitchFamily="2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ea typeface="宋体" panose="02010600030101010101" pitchFamily="2" charset="-122"/>
              </a:rPr>
              <a:t>3</a:t>
            </a:r>
            <a:r>
              <a:rPr lang="zh-CN" altLang="en-US" sz="2400" dirty="0">
                <a:ea typeface="宋体" panose="02010600030101010101" pitchFamily="2" charset="-122"/>
              </a:rPr>
              <a:t>、边缘检测</a:t>
            </a:r>
            <a:endParaRPr lang="en-US" altLang="zh-CN" sz="2400" dirty="0">
              <a:ea typeface="宋体" panose="02010600030101010101" pitchFamily="2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ea typeface="宋体" panose="02010600030101010101" pitchFamily="2" charset="-122"/>
              </a:rPr>
              <a:t>4</a:t>
            </a:r>
            <a:r>
              <a:rPr lang="zh-CN" altLang="en-US" sz="2400" dirty="0">
                <a:ea typeface="宋体" panose="02010600030101010101" pitchFamily="2" charset="-122"/>
              </a:rPr>
              <a:t>、提取</a:t>
            </a:r>
            <a:r>
              <a:rPr lang="en-US" altLang="zh-CN" sz="2400" dirty="0">
                <a:ea typeface="宋体" panose="02010600030101010101" pitchFamily="2" charset="-122"/>
              </a:rPr>
              <a:t>ROI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ea typeface="宋体" panose="02010600030101010101" pitchFamily="2" charset="-122"/>
              </a:rPr>
              <a:t>5</a:t>
            </a:r>
            <a:r>
              <a:rPr lang="zh-CN" altLang="en-US" sz="2400" dirty="0">
                <a:ea typeface="宋体" panose="02010600030101010101" pitchFamily="2" charset="-122"/>
              </a:rPr>
              <a:t>、霍夫变换检测直线</a:t>
            </a:r>
            <a:endParaRPr lang="en-US" altLang="zh-CN" sz="2400" dirty="0">
              <a:ea typeface="宋体" panose="02010600030101010101" pitchFamily="2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ea typeface="宋体" panose="02010600030101010101" pitchFamily="2" charset="-122"/>
              </a:rPr>
              <a:t>6</a:t>
            </a:r>
            <a:r>
              <a:rPr lang="zh-CN" altLang="en-US" sz="2400" dirty="0">
                <a:ea typeface="宋体" panose="02010600030101010101" pitchFamily="2" charset="-122"/>
              </a:rPr>
              <a:t>、合成检测视频</a:t>
            </a:r>
            <a:endParaRPr lang="en-US" altLang="zh-CN" sz="2400" dirty="0">
              <a:ea typeface="宋体" panose="0201060003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883CBAD-1927-4CE2-A8BB-0AFA5C634A24}"/>
              </a:ext>
            </a:extLst>
          </p:cNvPr>
          <p:cNvSpPr txBox="1"/>
          <p:nvPr/>
        </p:nvSpPr>
        <p:spPr>
          <a:xfrm>
            <a:off x="5105400" y="1322832"/>
            <a:ext cx="2743200" cy="2805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10%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20%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20%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10%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30%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10%</a:t>
            </a:r>
            <a:endParaRPr lang="zh-CN" altLang="en-US" sz="20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37522A4-D840-48DB-B992-5DFD5466E909}"/>
              </a:ext>
            </a:extLst>
          </p:cNvPr>
          <p:cNvSpPr txBox="1"/>
          <p:nvPr/>
        </p:nvSpPr>
        <p:spPr>
          <a:xfrm>
            <a:off x="685800" y="4419600"/>
            <a:ext cx="7620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其中，滤波，边缘检测，霍夫变换检测直线不可调库，之前作业布置过，调库实现不给分。</a:t>
            </a:r>
          </a:p>
        </p:txBody>
      </p:sp>
    </p:spTree>
    <p:extLst>
      <p:ext uri="{BB962C8B-B14F-4D97-AF65-F5344CB8AC3E}">
        <p14:creationId xmlns:p14="http://schemas.microsoft.com/office/powerpoint/2010/main" val="5734073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1847</TotalTime>
  <Words>348</Words>
  <Application>Microsoft Office PowerPoint</Application>
  <PresentationFormat>全屏显示(4:3)</PresentationFormat>
  <Paragraphs>55</Paragraphs>
  <Slides>9</Slides>
  <Notes>8</Notes>
  <HiddenSlides>0</HiddenSlides>
  <MMClips>2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计算机视觉</vt:lpstr>
      <vt:lpstr>实验二 车道线检测</vt:lpstr>
      <vt:lpstr>实验二 车道线检测</vt:lpstr>
      <vt:lpstr>实验二 车道线检测</vt:lpstr>
      <vt:lpstr>实验二 车道线检测</vt:lpstr>
      <vt:lpstr>实验二 车道线检测</vt:lpstr>
      <vt:lpstr>实验二 车道线检测</vt:lpstr>
      <vt:lpstr>实验二 车道线检测</vt:lpstr>
      <vt:lpstr>评分标准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Fitting &amp; Matching</dc:title>
  <dc:creator>Rob</dc:creator>
  <cp:lastModifiedBy>泽楷 李</cp:lastModifiedBy>
  <cp:revision>218</cp:revision>
  <dcterms:created xsi:type="dcterms:W3CDTF">2011-02-14T03:52:10Z</dcterms:created>
  <dcterms:modified xsi:type="dcterms:W3CDTF">2023-11-27T00:19:29Z</dcterms:modified>
</cp:coreProperties>
</file>

<file path=docProps/thumbnail.jpeg>
</file>